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6" r:id="rId2"/>
    <p:sldId id="335" r:id="rId3"/>
    <p:sldId id="316" r:id="rId4"/>
    <p:sldId id="327" r:id="rId5"/>
    <p:sldId id="329" r:id="rId6"/>
    <p:sldId id="324" r:id="rId7"/>
    <p:sldId id="331" r:id="rId8"/>
    <p:sldId id="337" r:id="rId9"/>
    <p:sldId id="342" r:id="rId10"/>
    <p:sldId id="326" r:id="rId11"/>
    <p:sldId id="343" r:id="rId12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00"/>
    <a:srgbClr val="FFFFBD"/>
    <a:srgbClr val="FFFFE1"/>
    <a:srgbClr val="BCE6BD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6408" autoAdjust="0"/>
  </p:normalViewPr>
  <p:slideViewPr>
    <p:cSldViewPr>
      <p:cViewPr varScale="1">
        <p:scale>
          <a:sx n="80" d="100"/>
          <a:sy n="80" d="100"/>
        </p:scale>
        <p:origin x="3564" y="9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8D404-B0B2-4E5F-A5FD-FD81E59BCD94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13343-9253-4FBC-8AEF-8AA318D49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8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8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12" Type="http://schemas.openxmlformats.org/officeDocument/2006/relationships/image" Target="../media/image12.jpeg"/><Relationship Id="rId17" Type="http://schemas.microsoft.com/office/2007/relationships/hdphoto" Target="../media/hdphoto10.wdp"/><Relationship Id="rId2" Type="http://schemas.openxmlformats.org/officeDocument/2006/relationships/image" Target="../media/image5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microsoft.com/office/2007/relationships/hdphoto" Target="../media/hdphoto7.wdp"/><Relationship Id="rId5" Type="http://schemas.microsoft.com/office/2007/relationships/hdphoto" Target="../media/hdphoto3.wdp"/><Relationship Id="rId15" Type="http://schemas.microsoft.com/office/2007/relationships/hdphoto" Target="../media/hdphoto9.wdp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4.wdp"/><Relationship Id="rId3" Type="http://schemas.microsoft.com/office/2007/relationships/hdphoto" Target="../media/hdphoto2.wdp"/><Relationship Id="rId7" Type="http://schemas.microsoft.com/office/2007/relationships/hdphoto" Target="../media/hdphoto11.wdp"/><Relationship Id="rId12" Type="http://schemas.openxmlformats.org/officeDocument/2006/relationships/image" Target="../media/image18.jpeg"/><Relationship Id="rId2" Type="http://schemas.openxmlformats.org/officeDocument/2006/relationships/image" Target="../media/image5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microsoft.com/office/2007/relationships/hdphoto" Target="../media/hdphoto13.wdp"/><Relationship Id="rId5" Type="http://schemas.microsoft.com/office/2007/relationships/hdphoto" Target="../media/hdphoto3.wdp"/><Relationship Id="rId15" Type="http://schemas.microsoft.com/office/2007/relationships/hdphoto" Target="../media/hdphoto15.wdp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microsoft.com/office/2007/relationships/hdphoto" Target="../media/hdphoto12.wdp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9.wdp"/><Relationship Id="rId3" Type="http://schemas.microsoft.com/office/2007/relationships/hdphoto" Target="../media/hdphoto2.wdp"/><Relationship Id="rId7" Type="http://schemas.microsoft.com/office/2007/relationships/hdphoto" Target="../media/hdphoto16.wdp"/><Relationship Id="rId12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microsoft.com/office/2007/relationships/hdphoto" Target="../media/hdphoto18.wdp"/><Relationship Id="rId5" Type="http://schemas.microsoft.com/office/2007/relationships/hdphoto" Target="../media/hdphoto3.wdp"/><Relationship Id="rId15" Type="http://schemas.openxmlformats.org/officeDocument/2006/relationships/image" Target="../media/image28.jp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microsoft.com/office/2007/relationships/hdphoto" Target="../media/hdphoto17.wdp"/><Relationship Id="rId1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Трофименко\Буклет БАРС\Картинки\48.png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60552" y="8769424"/>
            <a:ext cx="113620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689" y="3496"/>
            <a:ext cx="6855311" cy="2573240"/>
            <a:chOff x="2689" y="128464"/>
            <a:chExt cx="6855311" cy="257324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689" y="128464"/>
              <a:ext cx="68553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оевой </a:t>
              </a:r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рмейский </a:t>
              </a:r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езерв </a:t>
              </a:r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r>
                <a:rPr lang="ru-RU" sz="2500" b="1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траны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19014" y="762712"/>
              <a:ext cx="792087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4000" b="1" dirty="0">
                  <a:ln w="5080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С</a:t>
              </a:r>
              <a:endParaRPr lang="ru-RU" sz="2500" b="1" dirty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6632" y="56456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Порядок поступления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32656" y="1064568"/>
            <a:ext cx="6300000" cy="837430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>
              <a:spcBef>
                <a:spcPts val="500"/>
              </a:spcBef>
            </a:pP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в мобилизационный</a:t>
            </a:r>
            <a:b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людской резерв необходимо: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Обратиться в военный комиссариат по месту жительства (регистрации) и подать заявление о приеме на службу </a:t>
            </a:r>
            <a:b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резерве;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 пройти тестирование на профессиональную пригодность , а также медицинскую комиссию;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справки в рамках проверочных мероприятий (ФСБ, МВД России);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 нормативы по физической подготовке и пройти аттестационную комиссию в воинской части-формирователе;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в военном комиссариате предписание, прибыть </a:t>
            </a:r>
            <a:b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воинскую часть-формирователь для заключения контракта.</a:t>
            </a:r>
          </a:p>
          <a:p>
            <a:pPr indent="266700" algn="ctr">
              <a:spcBef>
                <a:spcPts val="500"/>
              </a:spcBef>
            </a:pPr>
            <a:endParaRPr lang="ru-RU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>
              <a:spcBef>
                <a:spcPts val="500"/>
              </a:spcBef>
            </a:pP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Документы для поступления </a:t>
            </a:r>
            <a:b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военную службу в резерве: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(анфас, 9х12 см, на обороте указывается Ф.И.О. и дата фотографирования);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55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т.ч</a:t>
            </a: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 1 экз.– рукописная);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в военном комиссариате);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b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5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рождении, свидетельств о браке и рождении детей (при наличии).</a:t>
            </a:r>
            <a:endParaRPr lang="ru-RU" sz="16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8105" y="128464"/>
            <a:ext cx="685531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Поступление резервистов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 военную службу по контракту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0648" y="4189865"/>
            <a:ext cx="6372008" cy="4393733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Преимуществ еще больше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достойное денежное довольствие и дополнительные выплаты;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карьерный рост и возможность самореализации;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обеспечение жильем или компенсация  за </a:t>
            </a:r>
            <a:r>
              <a:rPr lang="ru-RU" sz="16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найм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жилья;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собственное жилье за счет Минобороны России 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через </a:t>
            </a:r>
            <a:r>
              <a:rPr lang="ru-RU" sz="16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накопительно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-ипотечную систему;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бесплатное обследование, лечение и реабилитация 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военно-медицинских учреждениях (санаториях) Минобороны России;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обеспечение снаряжением и вещевым имуществом;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страхование жизни и здоровья за счет федерального бюджета;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достойная пенсия через 20 лет выслуги.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648" y="8553400"/>
            <a:ext cx="6300000" cy="772228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Военная служба по контракту -  </a:t>
            </a:r>
          </a:p>
          <a:p>
            <a:pPr indent="266700" algn="ctr"/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ТВОЙ ВЫБОР!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7352" y="1208584"/>
            <a:ext cx="6372008" cy="2711221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на военную службу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контракту необходимо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обратиться в военный комиссариат по месту жительства или в пункт отбора;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заявку через личный кабинет гражданина на сайте Минобороны России (</a:t>
            </a:r>
            <a:r>
              <a:rPr lang="en-US" sz="1600" b="1" u="sng" spc="-30" dirty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lkg.mil.ru</a:t>
            </a:r>
            <a:r>
              <a:rPr lang="en-US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заявку через электронный сервис «Стать добровольцем или контрактником» на едином портале </a:t>
            </a:r>
            <a:r>
              <a:rPr lang="ru-RU" sz="16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Госуслуг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(</a:t>
            </a:r>
            <a:r>
              <a:rPr lang="en-US" sz="1600" b="1" u="sng" spc="-30" dirty="0" err="1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gosuslugi</a:t>
            </a:r>
            <a:r>
              <a:rPr lang="ru-RU" sz="1600" b="1" u="sng" spc="-30" dirty="0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  <a:r>
              <a:rPr lang="en-US" sz="1600" b="1" u="sng" spc="-30" dirty="0" err="1">
                <a:ln w="5080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ru</a:t>
            </a:r>
            <a:r>
              <a:rPr lang="en-US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</a:t>
            </a: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  <a:endParaRPr lang="ru-RU" sz="1600" b="1" u="sng" spc="-30" dirty="0">
              <a:ln w="5080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4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84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Боевой армейский </a:t>
              </a:r>
            </a:p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резерв страны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297352" y="1621583"/>
            <a:ext cx="6300000" cy="160322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Мобилизационный людской резерв 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граждане, пребывающие в запасе и заключившие в установленном порядке контракт о пребывании в мобилизационном людском резерве. </a:t>
            </a:r>
          </a:p>
          <a:p>
            <a:pPr indent="266700" algn="just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(статья 57.1 Федерального закона 1998 года № 53-ФЗ </a:t>
            </a:r>
            <a:b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«О воинской обязанности и военной службе»)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04664" y="3944888"/>
            <a:ext cx="6240194" cy="2160240"/>
            <a:chOff x="404664" y="3800872"/>
            <a:chExt cx="6240194" cy="216024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04664" y="3800872"/>
              <a:ext cx="6240194" cy="2160240"/>
              <a:chOff x="573182" y="3224808"/>
              <a:chExt cx="6240194" cy="216024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18153" y="3225048"/>
                <a:ext cx="1695223" cy="21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5" name="Объект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8498257"/>
                  </p:ext>
                </p:extLst>
              </p:nvPr>
            </p:nvGraphicFramePr>
            <p:xfrm>
              <a:off x="2665510" y="3224808"/>
              <a:ext cx="1526980" cy="21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Acrobat Document" r:id="rId9" imgW="5668166" imgH="8019048" progId="AcroExch.Document.7">
                      <p:embed/>
                    </p:oleObj>
                  </mc:Choice>
                  <mc:Fallback>
                    <p:oleObj name="Acrobat Document" r:id="rId9" imgW="5668166" imgH="8019048" progId="AcroExch.Document.7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lum contrast="36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5510" y="3224808"/>
                            <a:ext cx="1526980" cy="2160000"/>
                          </a:xfrm>
                          <a:prstGeom prst="rect">
                            <a:avLst/>
                          </a:prstGeom>
                          <a:gradFill rotWithShape="1">
                            <a:gsLst>
                              <a:gs pos="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  <a:gs pos="50000">
                                <a:srgbClr val="FFFFFF"/>
                              </a:gs>
                              <a:gs pos="100000">
                                <a:srgbClr val="FFFFFF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lin ang="5400000" scaled="1"/>
                          </a:gra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2" name="Рисунок 11" descr="https://img2.freepng.ru/20180219/rte/kisspng-silhouette-person-clip-art-silhouette-5a8b05ec596e36.4770458415190604603663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182" y="3225048"/>
                <a:ext cx="911602" cy="216000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sp>
            <p:nvSpPr>
              <p:cNvPr id="6" name="Нашивка 5"/>
              <p:cNvSpPr/>
              <p:nvPr/>
            </p:nvSpPr>
            <p:spPr>
              <a:xfrm>
                <a:off x="1772816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Нашивка 13"/>
              <p:cNvSpPr/>
              <p:nvPr/>
            </p:nvSpPr>
            <p:spPr>
              <a:xfrm>
                <a:off x="4365104" y="3944888"/>
                <a:ext cx="720080" cy="864096"/>
              </a:xfrm>
              <a:prstGeom prst="chevron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 rot="18914109">
              <a:off x="2260542" y="4593048"/>
              <a:ext cx="1954509" cy="5539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000" b="1" i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КОНТРАКТ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75940" y="6753200"/>
            <a:ext cx="6300000" cy="23008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/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пребывании в резерве заключается между гражданином и командиром воинской части-формирователя  на срок: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первый контракт – </a:t>
            </a:r>
            <a:r>
              <a:rPr lang="ru-RU" sz="22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года;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новый (очередной) контракт – </a:t>
            </a:r>
            <a:r>
              <a:rPr lang="ru-RU" sz="22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года, </a:t>
            </a:r>
            <a:r>
              <a:rPr lang="ru-RU" sz="22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 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лет или </a:t>
            </a:r>
            <a:b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 наступления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предельного возраста </a:t>
            </a: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пребывания </a:t>
            </a:r>
            <a:b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резерве.</a:t>
            </a:r>
            <a:endParaRPr lang="ru-RU" sz="1700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8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9000" y="1064568"/>
            <a:ext cx="6300000" cy="834609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just">
              <a:spcBef>
                <a:spcPts val="1500"/>
              </a:spcBef>
            </a:pPr>
            <a:r>
              <a:rPr lang="ru-RU" sz="1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пребывании в резерве может быть заключен с гражданином: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ранее проходивший военную службу (пребывающий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запасе) и имеющий воинское звание;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завершивший обучение по программе военной подготовки офицеров запаса на военной кафедре при федеральной государственной образовательной организации высшего профессионального образования в течение 15 лет после зачисления в запас с присвоением воинского звания офицера;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имеющий высшее или среднее специальное образование;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состоянию здоровья – годен или годен 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 незначительными ограничениями;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имеющий гражданство (подданство) иностранного государства на воинские должности солдат, сержантов, прапорщиков, не связанные с использованием сведений, составляющих государственную тайну.</a:t>
            </a:r>
          </a:p>
          <a:p>
            <a:pPr indent="266700" algn="just">
              <a:spcBef>
                <a:spcPts val="1500"/>
              </a:spcBef>
            </a:pPr>
            <a:r>
              <a:rPr lang="ru-RU" sz="1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Контракт о </a:t>
            </a:r>
            <a:r>
              <a:rPr lang="ru-RU" sz="17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пребывании в резерве не может быть заключен с гражданином: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имеющим отсрочку от призыва на военную службу  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 мобилизации или освобождение от военных сборов;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которого ведется дознание либо предварительное следствие или уголовное дело;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имеющим неснятую или непогашенную судимость  </a:t>
            </a:r>
            <a:b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 совершение преступления;</a:t>
            </a:r>
          </a:p>
          <a:p>
            <a:pPr marL="285750" indent="-285750" algn="just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6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отказавшимся от прохождения процедуры оформления допуска  к государственной тайне либо которому отказано в оформлении допуска к государственной тайне.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6956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02081" y="274802"/>
            <a:ext cx="6855311" cy="861774"/>
            <a:chOff x="102081" y="130786"/>
            <a:chExt cx="6855311" cy="8617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2081" y="130786"/>
              <a:ext cx="6855311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Требования к гражданину, поступающему в резерв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sp>
        <p:nvSpPr>
          <p:cNvPr id="11" name="Прямоугольник 10"/>
          <p:cNvSpPr/>
          <p:nvPr/>
        </p:nvSpPr>
        <p:spPr>
          <a:xfrm>
            <a:off x="297352" y="1536801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Первый контракт о пребывании в резерве может быть заключен с гражданином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62411"/>
              </p:ext>
            </p:extLst>
          </p:nvPr>
        </p:nvGraphicFramePr>
        <p:xfrm>
          <a:off x="297352" y="2360712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52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57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62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25344" y="5385048"/>
            <a:ext cx="6300000" cy="67989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Предельный возраст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пребывания  граждан в резерве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71462"/>
              </p:ext>
            </p:extLst>
          </p:nvPr>
        </p:nvGraphicFramePr>
        <p:xfrm>
          <a:off x="260648" y="6177136"/>
          <a:ext cx="6300000" cy="2438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Солдат (матрос), сержант (старшина), прапорщик (мичман)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55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Младший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капитана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60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Старший офицер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(до подполковника включительно)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65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Полковник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(капитан 1 ранга)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до </a:t>
                      </a:r>
                      <a:r>
                        <a:rPr lang="ru-RU" sz="23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70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2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27319" cy="1246495"/>
            <a:chOff x="188640" y="-15552"/>
            <a:chExt cx="6927319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60648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Подготовка граждан, </a:t>
              </a:r>
            </a:p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pic>
        <p:nvPicPr>
          <p:cNvPr id="8" name="Рисунок 7" descr="C:\Users\admin\Desktop\5 день\Фото\IMG_7030.jpg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265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Изучение вооружения и</a:t>
            </a:r>
          </a:p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военной техники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541" y="4563141"/>
            <a:ext cx="622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Подготовка на войсковых полигонах</a:t>
            </a:r>
          </a:p>
        </p:txBody>
      </p:sp>
      <p:pic>
        <p:nvPicPr>
          <p:cNvPr id="4098" name="Picture 2" descr="D:\Трофименко\Буклет БАРС\Косокину\IMG-20180825-WA0015.jpg"/>
          <p:cNvPicPr>
            <a:picLocks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71889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3603074" y="9091399"/>
            <a:ext cx="3017155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Участие в ежегодных стратегических учениях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3016" y="6723962"/>
            <a:ext cx="3077992" cy="49522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Выполнение упражнений </a:t>
            </a:r>
          </a:p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из стрелкового оружия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9541" y="9091399"/>
            <a:ext cx="3077992" cy="279786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Военно-медицинская подготовка</a:t>
            </a: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" t="26609" r="26874" b="12201"/>
          <a:stretch/>
        </p:blipFill>
        <p:spPr>
          <a:xfrm>
            <a:off x="260648" y="4825535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25" name="Picture 4" descr="D:\Фото\Сборы\Сборы с резервистами\11.08\IMG-20220811-WA0019.jpg"/>
          <p:cNvPicPr>
            <a:picLocks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77" r="-1519"/>
          <a:stretch/>
        </p:blipFill>
        <p:spPr bwMode="auto">
          <a:xfrm>
            <a:off x="260648" y="7190472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pic>
        <p:nvPicPr>
          <p:cNvPr id="26" name="Рисунок 14"/>
          <p:cNvPicPr>
            <a:picLocks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0" r="2032"/>
          <a:stretch/>
        </p:blipFill>
        <p:spPr bwMode="auto">
          <a:xfrm>
            <a:off x="350100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669294"/>
            <a:ext cx="3240000" cy="20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289160"/>
              </p:ext>
            </p:extLst>
          </p:nvPr>
        </p:nvGraphicFramePr>
        <p:xfrm>
          <a:off x="332656" y="1404808"/>
          <a:ext cx="6300000" cy="1252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52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3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Учебные</a:t>
                      </a:r>
                      <a:r>
                        <a:rPr lang="ru-RU" sz="1600" b="1" i="1" kern="1200" spc="-30" baseline="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6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сборы</a:t>
                      </a: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Все категории военнослужащих</a:t>
                      </a:r>
                      <a:endParaRPr lang="ru-RU" sz="14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 </a:t>
                      </a:r>
                    </a:p>
                    <a:p>
                      <a:pPr algn="ctr"/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ru-RU" sz="17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суток)</a:t>
                      </a:r>
                      <a:endParaRPr lang="ru-RU" sz="15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Тренировочные занятия</a:t>
                      </a: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spc="-3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Офицеры и заключившие  первый контракт ПСС </a:t>
                      </a:r>
                      <a:r>
                        <a:rPr lang="ru-RU" sz="14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endParaRPr lang="ru-RU" sz="14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раза в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(по </a:t>
                      </a:r>
                      <a:r>
                        <a:rPr lang="ru-RU" sz="1700" b="1" i="1" kern="1200" spc="-30" dirty="0">
                          <a:ln w="50800"/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  <a:r>
                        <a:rPr lang="ru-RU" sz="1500" b="1" i="1" kern="1200" spc="-30" baseline="0" dirty="0">
                          <a:ln w="50800"/>
                          <a:solidFill>
                            <a:schemeClr val="bg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Courier New" panose="02070309020205020404" pitchFamily="49" charset="0"/>
                        </a:rPr>
                        <a:t> дней)</a:t>
                      </a:r>
                      <a:endParaRPr lang="ru-RU" sz="1500" b="1" i="1" kern="1200" spc="-30" dirty="0">
                        <a:ln w="50800"/>
                        <a:solidFill>
                          <a:schemeClr val="bg2">
                            <a:lumMod val="1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0" marR="0" marT="54000" marB="54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0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81" y="178113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Размеры денежных выплат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гражданам, пребывающим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мобилизационном людском резерве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5000" y="1657579"/>
            <a:ext cx="6408000" cy="7881867"/>
          </a:xfrm>
          <a:prstGeom prst="rect">
            <a:avLst/>
          </a:prstGeom>
          <a:noFill/>
          <a:ln>
            <a:noFill/>
          </a:ln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тренировочных занятиях </a:t>
            </a:r>
          </a:p>
          <a:p>
            <a:pPr indent="266700" algn="ctr"/>
            <a:r>
              <a:rPr lang="ru-RU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(6 суток)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9 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тыс. руб.;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сержанты, солдаты –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 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тыс. руб.</a:t>
            </a:r>
          </a:p>
          <a:p>
            <a:pPr indent="266700" algn="ctr"/>
            <a:endParaRPr lang="ru-RU" sz="2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военных сборах</a:t>
            </a:r>
            <a:r>
              <a:rPr lang="ru-RU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</a:p>
          <a:p>
            <a:pPr lvl="0" indent="266700" algn="ctr"/>
            <a:r>
              <a:rPr lang="ru-RU" b="1" i="1" spc="-30" dirty="0">
                <a:ln w="50800"/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(30 суток)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30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46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рублей;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солдаты, сержанты –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2</a:t>
            </a:r>
            <a:r>
              <a:rPr lang="en-US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8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руб. </a:t>
            </a:r>
          </a:p>
          <a:p>
            <a:pPr indent="266700" algn="ctr"/>
            <a:r>
              <a:rPr lang="ru-RU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(в зависимости от региона)</a:t>
            </a:r>
          </a:p>
          <a:p>
            <a:pPr indent="266700" algn="ctr"/>
            <a:endParaRPr lang="ru-RU" sz="2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Единовременная денежная выплата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 заключении нового (очередного) контракта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от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36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69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руб.;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солдаты, сержанты –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18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до </a:t>
            </a:r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42</a:t>
            </a:r>
            <a:r>
              <a:rPr lang="ru-RU" sz="20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тыс. руб. </a:t>
            </a:r>
          </a:p>
          <a:p>
            <a:pPr indent="266700" algn="ctr"/>
            <a:r>
              <a:rPr lang="ru-RU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(в зависимости от срока заключения контракта)</a:t>
            </a:r>
          </a:p>
          <a:p>
            <a:pPr indent="266700" algn="ctr"/>
            <a:endParaRPr lang="ru-RU" sz="25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indent="266700" algn="ctr"/>
            <a:r>
              <a:rPr lang="ru-RU" sz="22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 привлечении на занятия и сборы </a:t>
            </a:r>
          </a:p>
          <a:p>
            <a:pPr indent="266700" algn="ctr"/>
            <a:r>
              <a:rPr lang="ru-RU" sz="26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сохраняются </a:t>
            </a:r>
          </a:p>
          <a:p>
            <a:pPr indent="266700" algn="ctr"/>
            <a:r>
              <a:rPr lang="ru-RU" sz="21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плата</a:t>
            </a:r>
          </a:p>
          <a:p>
            <a:pPr indent="266700" algn="ctr"/>
            <a:endParaRPr lang="ru-RU" sz="2600" b="1" i="1" spc="-30" dirty="0">
              <a:ln w="5080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47799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0469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8640" y="128464"/>
            <a:ext cx="6912768" cy="1246495"/>
            <a:chOff x="188640" y="-15552"/>
            <a:chExt cx="6912768" cy="124649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6097" y="-15552"/>
              <a:ext cx="6855311" cy="12464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Обеспечение граждан, </a:t>
              </a:r>
            </a:p>
            <a:p>
              <a:pPr algn="ctr"/>
              <a:r>
                <a:rPr lang="ru-RU" sz="2500" b="1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пребывающих в мобилизационном людском резерве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1A45837-2AE4-41AF-B00C-6BB7DC53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0" y="200472"/>
              <a:ext cx="720000" cy="720000"/>
            </a:xfrm>
            <a:prstGeom prst="rect">
              <a:avLst/>
            </a:prstGeom>
            <a:effectLst>
              <a:glow rad="63500">
                <a:schemeClr val="bg2">
                  <a:lumMod val="50000"/>
                  <a:alpha val="40000"/>
                </a:schemeClr>
              </a:glow>
              <a:softEdge rad="0"/>
            </a:effec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3313712" y="1424608"/>
            <a:ext cx="3499664" cy="2585088"/>
            <a:chOff x="3054691" y="1368569"/>
            <a:chExt cx="3499664" cy="2585088"/>
          </a:xfrm>
        </p:grpSpPr>
        <p:pic>
          <p:nvPicPr>
            <p:cNvPr id="17" name="Объект 5" descr="https://avatars.mds.yandex.net/get-pdb/1871629/d2188b4d-f043-4ee7-ab4c-137434014006/s800"/>
            <p:cNvPicPr>
              <a:picLocks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674" y="1368569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3054691" y="348920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Обеспечение боевой экипировкой </a:t>
              </a:r>
            </a:p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и вещевым имуществом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6632" y="4304928"/>
            <a:ext cx="3499664" cy="2529049"/>
            <a:chOff x="413636" y="5601072"/>
            <a:chExt cx="3499664" cy="2529049"/>
          </a:xfrm>
        </p:grpSpPr>
        <p:pic>
          <p:nvPicPr>
            <p:cNvPr id="5122" name="Picture 2" descr="D:\Трофименко\Буклет БАРС\Косокину\DSC_439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" y="5601072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  <a:ex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413636" y="7665669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Полное и сбалансированное </a:t>
              </a:r>
            </a:p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питание</a:t>
              </a:r>
            </a:p>
          </p:txBody>
        </p:sp>
      </p:grpSp>
      <p:pic>
        <p:nvPicPr>
          <p:cNvPr id="22" name="Рисунок 21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638" t="3888" r="3750" b="9815"/>
          <a:stretch/>
        </p:blipFill>
        <p:spPr>
          <a:xfrm>
            <a:off x="209624" y="1424608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3385720" y="4304928"/>
            <a:ext cx="3499664" cy="2552684"/>
            <a:chOff x="188640" y="7161613"/>
            <a:chExt cx="3499664" cy="2552684"/>
          </a:xfrm>
        </p:grpSpPr>
        <p:pic>
          <p:nvPicPr>
            <p:cNvPr id="23" name="Picture 3" descr="D:\документы\медиа\13.07\unnamed (6).jpg"/>
            <p:cNvPicPr>
              <a:picLocks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0"/>
            <a:stretch/>
          </p:blipFill>
          <p:spPr bwMode="auto">
            <a:xfrm>
              <a:off x="294651" y="7161613"/>
              <a:ext cx="3240000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63500"/>
            </a:effectLst>
            <a:extLst/>
          </p:spPr>
        </p:pic>
        <p:sp>
          <p:nvSpPr>
            <p:cNvPr id="24" name="Прямоугольник 23"/>
            <p:cNvSpPr/>
            <p:nvPr/>
          </p:nvSpPr>
          <p:spPr>
            <a:xfrm>
              <a:off x="188640" y="9249845"/>
              <a:ext cx="3499664" cy="464452"/>
            </a:xfrm>
            <a:prstGeom prst="rect">
              <a:avLst/>
            </a:prstGeom>
            <a:noFill/>
          </p:spPr>
          <p:txBody>
            <a:bodyPr wrap="square" lIns="18000" tIns="45720" rIns="18000" bIns="180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 prst="hardEdge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Медицинское </a:t>
              </a:r>
            </a:p>
            <a:p>
              <a:pPr algn="ctr"/>
              <a:r>
                <a:rPr lang="ru-RU" sz="1300" b="1" i="1" spc="-30" dirty="0">
                  <a:ln w="5080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Courier New" panose="02070309020205020404" pitchFamily="49" charset="0"/>
                </a:rPr>
                <a:t>обслуживание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274824" y="3536475"/>
            <a:ext cx="3161273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Проживание </a:t>
            </a:r>
          </a:p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палаточном лагере</a:t>
            </a:r>
          </a:p>
        </p:txBody>
      </p:sp>
      <p:pic>
        <p:nvPicPr>
          <p:cNvPr id="29" name="Picture 7" descr="D:\Бабичев\Резервисты 2022\Материалы командировки на Восток - 2022\Для НН-3\Материалы командировки 2\Фото Сергеевка\DSC09336.JPG"/>
          <p:cNvPicPr>
            <a:picLocks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5075"/>
          <a:stretch/>
        </p:blipFill>
        <p:spPr bwMode="auto">
          <a:xfrm>
            <a:off x="26064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30" name="Прямоугольник 29"/>
          <p:cNvSpPr/>
          <p:nvPr/>
        </p:nvSpPr>
        <p:spPr>
          <a:xfrm>
            <a:off x="116632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Культурно-досуговая </a:t>
            </a:r>
          </a:p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работа</a:t>
            </a:r>
          </a:p>
        </p:txBody>
      </p:sp>
      <p:pic>
        <p:nvPicPr>
          <p:cNvPr id="31" name="Рисунок 30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/>
          <a:stretch/>
        </p:blipFill>
        <p:spPr>
          <a:xfrm>
            <a:off x="3501008" y="68972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419723" y="8953044"/>
            <a:ext cx="3499664" cy="464452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Организация мероприятий </a:t>
            </a:r>
          </a:p>
          <a:p>
            <a:pPr algn="ctr"/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выходного дня</a:t>
            </a:r>
          </a:p>
        </p:txBody>
      </p:sp>
    </p:spTree>
    <p:extLst>
      <p:ext uri="{BB962C8B-B14F-4D97-AF65-F5344CB8AC3E}">
        <p14:creationId xmlns:p14="http://schemas.microsoft.com/office/powerpoint/2010/main" val="248187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0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Привлечение казачества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мобилизационный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людской резерв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6632" y="8122047"/>
            <a:ext cx="6480720" cy="1295449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Российское казачество, исторически  сложившееся как военное сословие, –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ОСНОВА МОБИЛИЗАЦИОННОГО РЕЗЕРВА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2656" y="1333065"/>
            <a:ext cx="6300000" cy="328573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целях обеспечения поступления 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членов казачьих обществ в резерв</a:t>
            </a:r>
          </a:p>
          <a:p>
            <a:pPr indent="266700" algn="ctr"/>
            <a:r>
              <a:rPr lang="ru-RU" sz="20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всероссийское казачье общество: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заключает договор (соглашение) с уполномоченным органом в области обороны, в котором определяется численность членов казачьих обществ, пребывающих в резерве, сроки действия договоров (соглашений), основания и порядок их расторжения и иные условия;</a:t>
            </a:r>
          </a:p>
          <a:p>
            <a:pPr marL="285750" indent="-285750" algn="just">
              <a:spcBef>
                <a:spcPts val="8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организует отбор и направление кандидатов, отвечающих установленным требованиям, </a:t>
            </a:r>
            <a:b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7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для поступления в резерв.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7369" y="4808984"/>
            <a:ext cx="6523999" cy="3158365"/>
            <a:chOff x="217369" y="4736976"/>
            <a:chExt cx="6523999" cy="315836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17369" y="4736976"/>
              <a:ext cx="6523999" cy="3158365"/>
              <a:chOff x="217369" y="4520952"/>
              <a:chExt cx="6523999" cy="3158365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217369" y="6753200"/>
                <a:ext cx="3283639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en-US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C</a:t>
                </a:r>
                <a:r>
                  <a:rPr lang="ru-RU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боры казачьей роты территориальной обороны мобилизационного </a:t>
                </a:r>
              </a:p>
              <a:p>
                <a:pPr algn="ctr"/>
                <a:r>
                  <a:rPr lang="ru-RU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людского резерва</a:t>
                </a:r>
              </a:p>
            </p:txBody>
          </p:sp>
          <p:pic>
            <p:nvPicPr>
              <p:cNvPr id="3075" name="Picture 3" descr="D:\Трофименко\Буклет БАРС\Косокину\_IO_3298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90670" y="4520952"/>
                <a:ext cx="3250698" cy="234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softEdge rad="127000"/>
              </a:effectLst>
              <a:extLst/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3519360" y="6742747"/>
                <a:ext cx="3222008" cy="926117"/>
              </a:xfrm>
              <a:prstGeom prst="rect">
                <a:avLst/>
              </a:prstGeom>
              <a:noFill/>
            </p:spPr>
            <p:txBody>
              <a:bodyPr wrap="square" lIns="18000" tIns="45720" rIns="18000" bIns="18000">
                <a:spAutoFit/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 prst="hardEdge"/>
                  <a:contourClr>
                    <a:schemeClr val="bg2"/>
                  </a:contourClr>
                </a:sp3d>
              </a:bodyPr>
              <a:lstStyle/>
              <a:p>
                <a:pPr algn="ctr"/>
                <a:r>
                  <a:rPr lang="ru-RU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Награждение отличившихся казаков государственными наградами, почетными </a:t>
                </a:r>
              </a:p>
              <a:p>
                <a:pPr algn="ctr"/>
                <a:r>
                  <a:rPr lang="ru-RU" sz="1400" b="1" i="1" spc="-30" dirty="0">
                    <a:ln w="50800"/>
                    <a:solidFill>
                      <a:schemeClr val="bg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Courier New" panose="02070309020205020404" pitchFamily="49" charset="0"/>
                  </a:rPr>
                  <a:t>грамотами и ценными подарками</a:t>
                </a:r>
              </a:p>
            </p:txBody>
          </p:sp>
        </p:grpSp>
        <p:pic>
          <p:nvPicPr>
            <p:cNvPr id="2" name="Рисунок 1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24" y="4736976"/>
              <a:ext cx="3250800" cy="23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349601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Трофименко\Буклет БАРС\Картинки\36.png"/>
          <p:cNvPicPr>
            <a:picLocks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552"/>
            <a:ext cx="6858000" cy="9903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624" y="56456"/>
            <a:ext cx="6855311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Участие резервистов в СВО </a:t>
            </a:r>
          </a:p>
          <a:p>
            <a:pPr algn="ctr"/>
            <a:r>
              <a:rPr lang="ru-RU" sz="2500" b="1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 составе добровольческих формирований «Барс»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00472"/>
            <a:ext cx="720000" cy="720000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  <a:softEdge rad="0"/>
          </a:effectLst>
        </p:spPr>
      </p:pic>
      <p:pic>
        <p:nvPicPr>
          <p:cNvPr id="12" name="Picture 3" descr="D:\Бабичев\Добровольцы\Летопись Барса\Приложения к летописи\фото для альбома от ФИЛИППОВА\1. встреча команд, работа на ППЛС\встреча команды, проведение инструктажа\IMG_1101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648" y="14966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116632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Организация встречи прибывающих резервистов</a:t>
            </a:r>
          </a:p>
        </p:txBody>
      </p:sp>
      <p:pic>
        <p:nvPicPr>
          <p:cNvPr id="18" name="Рисунок 17"/>
          <p:cNvPicPr>
            <a:picLocks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0" y="422486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656" y="6299201"/>
            <a:ext cx="6408352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Вручение государственных наград,  почетных грамот </a:t>
            </a:r>
          </a:p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ценных подарков </a:t>
            </a:r>
          </a:p>
        </p:txBody>
      </p:sp>
      <p:pic>
        <p:nvPicPr>
          <p:cNvPr id="20" name="Picture 7"/>
          <p:cNvPicPr>
            <a:picLocks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08" y="7001897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60647" y="9122321"/>
            <a:ext cx="5964697" cy="295175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Доставка гуманитарной помощи в отряды добровольцев</a:t>
            </a:r>
          </a:p>
        </p:txBody>
      </p:sp>
      <p:pic>
        <p:nvPicPr>
          <p:cNvPr id="3" name="Picture 2" descr="D:\Трофименко\Буклет БАРС\Картинки\Барс\127___12\IMG_0095.JPG"/>
          <p:cNvPicPr>
            <a:picLocks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0"/>
          <a:stretch/>
        </p:blipFill>
        <p:spPr bwMode="auto">
          <a:xfrm>
            <a:off x="260648" y="7041472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  <a:extLst/>
        </p:spPr>
      </p:pic>
      <p:sp>
        <p:nvSpPr>
          <p:cNvPr id="25" name="Прямоугольник 24"/>
          <p:cNvSpPr/>
          <p:nvPr/>
        </p:nvSpPr>
        <p:spPr>
          <a:xfrm>
            <a:off x="3429000" y="3512840"/>
            <a:ext cx="3396769" cy="526007"/>
          </a:xfrm>
          <a:prstGeom prst="rect">
            <a:avLst/>
          </a:prstGeom>
          <a:noFill/>
        </p:spPr>
        <p:txBody>
          <a:bodyPr wrap="square" lIns="18000" tIns="45720" rIns="18000" bIns="180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hardEdge"/>
              <a:contourClr>
                <a:schemeClr val="bg2"/>
              </a:contourClr>
            </a:sp3d>
          </a:bodyPr>
          <a:lstStyle/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Боевое </a:t>
            </a:r>
            <a:r>
              <a:rPr lang="ru-RU" sz="15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слаживание</a:t>
            </a:r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</a:p>
          <a:p>
            <a:pPr algn="ctr"/>
            <a:r>
              <a:rPr lang="ru-RU" sz="15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полигоне ДНР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929" r="13789" b="6269"/>
          <a:stretch/>
        </p:blipFill>
        <p:spPr>
          <a:xfrm>
            <a:off x="260648" y="4210969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57041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89512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3555</TotalTime>
  <Words>1085</Words>
  <Application>Microsoft Office PowerPoint</Application>
  <PresentationFormat>Лист A4 (210x297 мм)</PresentationFormat>
  <Paragraphs>163</Paragraphs>
  <Slides>11</Slides>
  <Notes>0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host</cp:lastModifiedBy>
  <cp:revision>273</cp:revision>
  <cp:lastPrinted>2023-03-17T13:02:11Z</cp:lastPrinted>
  <dcterms:created xsi:type="dcterms:W3CDTF">2021-07-14T06:27:50Z</dcterms:created>
  <dcterms:modified xsi:type="dcterms:W3CDTF">2023-11-09T07:59:07Z</dcterms:modified>
</cp:coreProperties>
</file>